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81" r:id="rId4"/>
    <p:sldId id="284" r:id="rId5"/>
    <p:sldId id="285" r:id="rId6"/>
    <p:sldId id="288" r:id="rId7"/>
    <p:sldId id="290" r:id="rId8"/>
    <p:sldId id="291" r:id="rId9"/>
    <p:sldId id="292" r:id="rId10"/>
    <p:sldId id="294" r:id="rId11"/>
    <p:sldId id="295" r:id="rId12"/>
    <p:sldId id="297" r:id="rId13"/>
    <p:sldId id="299" r:id="rId14"/>
    <p:sldId id="300" r:id="rId15"/>
    <p:sldId id="301" r:id="rId16"/>
    <p:sldId id="302" r:id="rId17"/>
    <p:sldId id="303" r:id="rId18"/>
    <p:sldId id="304" r:id="rId19"/>
    <p:sldId id="308" r:id="rId20"/>
    <p:sldId id="311" r:id="rId21"/>
    <p:sldId id="31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623-3304-4ACA-B6F7-33D5DFCC635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EDE6-D35E-4D5C-954E-0F85F0E9C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623-3304-4ACA-B6F7-33D5DFCC635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EDE6-D35E-4D5C-954E-0F85F0E9C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623-3304-4ACA-B6F7-33D5DFCC635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EDE6-D35E-4D5C-954E-0F85F0E9C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623-3304-4ACA-B6F7-33D5DFCC635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EDE6-D35E-4D5C-954E-0F85F0E9C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623-3304-4ACA-B6F7-33D5DFCC635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EDE6-D35E-4D5C-954E-0F85F0E9C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623-3304-4ACA-B6F7-33D5DFCC635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EDE6-D35E-4D5C-954E-0F85F0E9C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623-3304-4ACA-B6F7-33D5DFCC635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EDE6-D35E-4D5C-954E-0F85F0E9C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623-3304-4ACA-B6F7-33D5DFCC635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EDE6-D35E-4D5C-954E-0F85F0E9C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623-3304-4ACA-B6F7-33D5DFCC635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EDE6-D35E-4D5C-954E-0F85F0E9C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623-3304-4ACA-B6F7-33D5DFCC635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EDE6-D35E-4D5C-954E-0F85F0E9C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A623-3304-4ACA-B6F7-33D5DFCC635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EDE6-D35E-4D5C-954E-0F85F0E9C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EA623-3304-4ACA-B6F7-33D5DFCC6352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BEDE6-D35E-4D5C-954E-0F85F0E9C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وصف ببليوجرافى متقدم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rtl="1"/>
            <a:r>
              <a:rPr lang="ar-EG" sz="3600" dirty="0" smtClean="0">
                <a:solidFill>
                  <a:schemeClr val="tx1"/>
                </a:solidFill>
              </a:rPr>
              <a:t>د.سها بشير أحمد عبد العال</a:t>
            </a:r>
          </a:p>
          <a:p>
            <a:pPr rtl="1"/>
            <a:r>
              <a:rPr lang="ar-EG" sz="3600" dirty="0" smtClean="0">
                <a:solidFill>
                  <a:schemeClr val="tx1"/>
                </a:solidFill>
              </a:rPr>
              <a:t>دبلومة المكتبات</a:t>
            </a:r>
          </a:p>
          <a:p>
            <a:pPr rtl="1"/>
            <a:r>
              <a:rPr lang="ar-EG" sz="3600" dirty="0" smtClean="0">
                <a:solidFill>
                  <a:schemeClr val="tx1"/>
                </a:solidFill>
              </a:rPr>
              <a:t>قسم المكتبات والمعلومات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hp\Desktop\84397540_534816430505041_656204584595541196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73" y="533399"/>
            <a:ext cx="8515350" cy="175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19"/>
    </mc:Choice>
    <mc:Fallback xmlns="">
      <p:transition spd="slow" advTm="1691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EG" smtClean="0"/>
              <a:t>قم بصياغة البيانات التالية باستخدام معيار مارك :</a:t>
            </a:r>
          </a:p>
          <a:p>
            <a:pPr algn="r" rtl="1"/>
            <a:r>
              <a:rPr lang="ar-EG" smtClean="0"/>
              <a:t>20 جنيها مصريا – أحمد أنور بدر – 100 – تم إجراء تعديل على الفهرسة – 2548736541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28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mtClean="0"/>
              <a:t>الحل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EG" dirty="0" smtClean="0"/>
              <a:t>020## $</a:t>
            </a:r>
            <a:r>
              <a:rPr lang="en-US" dirty="0" smtClean="0"/>
              <a:t>a</a:t>
            </a:r>
            <a:r>
              <a:rPr lang="ar-EG" dirty="0" smtClean="0"/>
              <a:t> 2548736541 :$</a:t>
            </a:r>
            <a:r>
              <a:rPr lang="en-US" dirty="0" smtClean="0"/>
              <a:t>c</a:t>
            </a:r>
            <a:r>
              <a:rPr lang="ar-EG" dirty="0" smtClean="0"/>
              <a:t> 20 ج. م.</a:t>
            </a:r>
          </a:p>
          <a:p>
            <a:pPr algn="r" rtl="1"/>
            <a:r>
              <a:rPr lang="ar-EG" dirty="0" smtClean="0"/>
              <a:t>040 ## $</a:t>
            </a:r>
            <a:r>
              <a:rPr lang="en-US" dirty="0" smtClean="0"/>
              <a:t>a</a:t>
            </a:r>
            <a:r>
              <a:rPr lang="ar-EG" dirty="0" smtClean="0"/>
              <a:t> </a:t>
            </a:r>
            <a:r>
              <a:rPr lang="en-US" dirty="0" smtClean="0"/>
              <a:t>EG-EULC</a:t>
            </a:r>
            <a:r>
              <a:rPr lang="ar-EG" dirty="0" smtClean="0"/>
              <a:t> $</a:t>
            </a:r>
            <a:r>
              <a:rPr lang="en-US" dirty="0" smtClean="0"/>
              <a:t>C</a:t>
            </a:r>
            <a:r>
              <a:rPr lang="ar-EG" dirty="0" smtClean="0"/>
              <a:t> </a:t>
            </a:r>
            <a:r>
              <a:rPr lang="en-US" dirty="0" smtClean="0"/>
              <a:t>EG-EULC</a:t>
            </a:r>
            <a:r>
              <a:rPr lang="ar-EG" dirty="0" smtClean="0"/>
              <a:t> $</a:t>
            </a:r>
            <a:r>
              <a:rPr lang="en-US" dirty="0" smtClean="0"/>
              <a:t>d</a:t>
            </a:r>
            <a:r>
              <a:rPr lang="ar-EG" dirty="0" smtClean="0"/>
              <a:t> </a:t>
            </a:r>
            <a:r>
              <a:rPr lang="en-US" dirty="0" smtClean="0"/>
              <a:t>EG-EULC</a:t>
            </a:r>
            <a:endParaRPr lang="ar-EG" dirty="0" smtClean="0"/>
          </a:p>
          <a:p>
            <a:pPr algn="r" rtl="1"/>
            <a:r>
              <a:rPr lang="ar-EG" dirty="0" smtClean="0"/>
              <a:t>082 40</a:t>
            </a:r>
            <a:r>
              <a:rPr lang="en-US" dirty="0" smtClean="0"/>
              <a:t>  </a:t>
            </a:r>
            <a:r>
              <a:rPr lang="ar-EG" dirty="0" smtClean="0"/>
              <a:t> $</a:t>
            </a:r>
            <a:r>
              <a:rPr lang="en-US" dirty="0" smtClean="0"/>
              <a:t>2</a:t>
            </a:r>
            <a:r>
              <a:rPr lang="ar-EG" dirty="0" smtClean="0"/>
              <a:t> 21</a:t>
            </a:r>
            <a:r>
              <a:rPr lang="en-US" dirty="0" smtClean="0"/>
              <a:t>  </a:t>
            </a:r>
            <a:r>
              <a:rPr lang="ar-EG" dirty="0" smtClean="0"/>
              <a:t> $</a:t>
            </a:r>
            <a:r>
              <a:rPr lang="en-US" dirty="0" smtClean="0"/>
              <a:t>a</a:t>
            </a:r>
            <a:r>
              <a:rPr lang="ar-EG" dirty="0" smtClean="0"/>
              <a:t> 100</a:t>
            </a:r>
          </a:p>
          <a:p>
            <a:pPr algn="r" rtl="1"/>
            <a:r>
              <a:rPr lang="ar-EG" dirty="0" smtClean="0"/>
              <a:t>100 1# $</a:t>
            </a:r>
            <a:r>
              <a:rPr lang="en-US" dirty="0" smtClean="0"/>
              <a:t>a</a:t>
            </a:r>
            <a:r>
              <a:rPr lang="ar-EG" dirty="0" smtClean="0"/>
              <a:t> بدر، أحمد أنور .</a:t>
            </a:r>
          </a:p>
          <a:p>
            <a:pPr algn="r" rtl="1"/>
            <a:endParaRPr lang="en-US" dirty="0" smtClean="0"/>
          </a:p>
          <a:p>
            <a:pPr algn="r" rtl="1"/>
            <a:endParaRPr lang="ar-EG" dirty="0" smtClean="0"/>
          </a:p>
          <a:p>
            <a:pPr algn="r" rtl="1"/>
            <a:endParaRPr lang="ar-EG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198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26670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mtClean="0"/>
              <a:t>العنوان </a:t>
            </a:r>
            <a:r>
              <a:rPr lang="en-US" smtClean="0"/>
              <a:t> </a:t>
            </a:r>
            <a:r>
              <a:rPr lang="ar-EG" smtClean="0"/>
              <a:t> تاج 245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34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81000" y="457200"/>
            <a:ext cx="8229600" cy="6019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Arial" pitchFamily="34" charset="0"/>
              <a:buNone/>
            </a:pPr>
            <a:r>
              <a:rPr lang="ar-EG" smtClean="0">
                <a:solidFill>
                  <a:srgbClr val="0070C0"/>
                </a:solidFill>
              </a:rPr>
              <a:t>1- تاريخ مصر </a:t>
            </a:r>
          </a:p>
          <a:p>
            <a:pPr algn="r" rtl="1">
              <a:buFont typeface="Arial" pitchFamily="34" charset="0"/>
              <a:buNone/>
            </a:pPr>
            <a:r>
              <a:rPr lang="ar-EG" smtClean="0"/>
              <a:t>245 </a:t>
            </a:r>
            <a:r>
              <a:rPr lang="ar-EG" smtClean="0">
                <a:solidFill>
                  <a:srgbClr val="FF0000"/>
                </a:solidFill>
              </a:rPr>
              <a:t>0</a:t>
            </a:r>
            <a:r>
              <a:rPr lang="ar-EG" smtClean="0"/>
              <a:t>1 $</a:t>
            </a:r>
            <a:r>
              <a:rPr lang="en-US" smtClean="0"/>
              <a:t>a</a:t>
            </a:r>
            <a:r>
              <a:rPr lang="ar-EG" smtClean="0"/>
              <a:t> تاريخ مصر</a:t>
            </a:r>
          </a:p>
          <a:p>
            <a:pPr algn="r" rtl="1">
              <a:buFont typeface="Arial" pitchFamily="34" charset="0"/>
              <a:buNone/>
            </a:pPr>
            <a:endParaRPr lang="ar-EG" smtClean="0"/>
          </a:p>
          <a:p>
            <a:pPr algn="r" rtl="1">
              <a:buFont typeface="Arial" pitchFamily="34" charset="0"/>
              <a:buNone/>
            </a:pPr>
            <a:r>
              <a:rPr lang="ar-EG" smtClean="0">
                <a:solidFill>
                  <a:srgbClr val="0070C0"/>
                </a:solidFill>
              </a:rPr>
              <a:t>3- لإيقاظ الضمائر </a:t>
            </a:r>
          </a:p>
          <a:p>
            <a:pPr algn="r" rtl="1">
              <a:buFont typeface="Arial" pitchFamily="34" charset="0"/>
              <a:buNone/>
            </a:pPr>
            <a:r>
              <a:rPr lang="ar-EG" smtClean="0"/>
              <a:t>245 </a:t>
            </a:r>
            <a:r>
              <a:rPr lang="ar-EG" smtClean="0">
                <a:solidFill>
                  <a:srgbClr val="FF0000"/>
                </a:solidFill>
              </a:rPr>
              <a:t>1</a:t>
            </a:r>
            <a:r>
              <a:rPr lang="ar-EG" smtClean="0"/>
              <a:t>1 $</a:t>
            </a:r>
            <a:r>
              <a:rPr lang="en-US" smtClean="0"/>
              <a:t>a</a:t>
            </a:r>
            <a:r>
              <a:rPr lang="ar-EG" smtClean="0"/>
              <a:t> </a:t>
            </a:r>
            <a:r>
              <a:rPr lang="ar-EG" smtClean="0">
                <a:solidFill>
                  <a:srgbClr val="FF0000"/>
                </a:solidFill>
              </a:rPr>
              <a:t>ل</a:t>
            </a:r>
            <a:r>
              <a:rPr lang="ar-EG" smtClean="0"/>
              <a:t>إيقاظ الضمائر</a:t>
            </a:r>
          </a:p>
          <a:p>
            <a:pPr algn="r" rtl="1">
              <a:buFont typeface="Arial" pitchFamily="34" charset="0"/>
              <a:buNone/>
            </a:pPr>
            <a:endParaRPr lang="ar-EG" smtClean="0"/>
          </a:p>
          <a:p>
            <a:pPr algn="r" rtl="1">
              <a:buFont typeface="Arial" pitchFamily="34" charset="0"/>
              <a:buNone/>
            </a:pPr>
            <a:r>
              <a:rPr lang="ar-EG" smtClean="0">
                <a:solidFill>
                  <a:srgbClr val="0070C0"/>
                </a:solidFill>
              </a:rPr>
              <a:t>2- المكتبة الرقمية</a:t>
            </a:r>
          </a:p>
          <a:p>
            <a:pPr algn="r" rtl="1">
              <a:buFont typeface="Arial" pitchFamily="34" charset="0"/>
              <a:buNone/>
            </a:pPr>
            <a:r>
              <a:rPr lang="ar-EG" smtClean="0"/>
              <a:t> 245 </a:t>
            </a:r>
            <a:r>
              <a:rPr lang="ar-EG" smtClean="0">
                <a:solidFill>
                  <a:srgbClr val="FF0000"/>
                </a:solidFill>
              </a:rPr>
              <a:t>2</a:t>
            </a:r>
            <a:r>
              <a:rPr lang="ar-EG" smtClean="0"/>
              <a:t>1 $</a:t>
            </a:r>
            <a:r>
              <a:rPr lang="en-US" smtClean="0"/>
              <a:t>a</a:t>
            </a:r>
            <a:r>
              <a:rPr lang="ar-EG" smtClean="0"/>
              <a:t> </a:t>
            </a:r>
            <a:r>
              <a:rPr lang="ar-EG" smtClean="0">
                <a:solidFill>
                  <a:srgbClr val="FF0000"/>
                </a:solidFill>
              </a:rPr>
              <a:t>ال</a:t>
            </a:r>
            <a:r>
              <a:rPr lang="ar-EG" smtClean="0"/>
              <a:t>مكتبة الرقمية</a:t>
            </a:r>
          </a:p>
          <a:p>
            <a:pPr algn="r" rtl="1">
              <a:buFont typeface="Arial" pitchFamily="34" charset="0"/>
              <a:buNone/>
            </a:pPr>
            <a:endParaRPr lang="ar-EG" smtClean="0"/>
          </a:p>
          <a:p>
            <a:pPr algn="r" rtl="1">
              <a:buFont typeface="Arial" pitchFamily="34" charset="0"/>
              <a:buNone/>
            </a:pPr>
            <a:r>
              <a:rPr lang="ar-EG" smtClean="0">
                <a:solidFill>
                  <a:srgbClr val="0070C0"/>
                </a:solidFill>
              </a:rPr>
              <a:t>4- من عجائب الدنيا السبع </a:t>
            </a:r>
          </a:p>
          <a:p>
            <a:pPr algn="r" rtl="1">
              <a:buFont typeface="Arial" pitchFamily="34" charset="0"/>
              <a:buNone/>
            </a:pPr>
            <a:r>
              <a:rPr lang="ar-EG" smtClean="0"/>
              <a:t>245 </a:t>
            </a:r>
            <a:r>
              <a:rPr lang="ar-EG" smtClean="0">
                <a:solidFill>
                  <a:srgbClr val="FF0000"/>
                </a:solidFill>
              </a:rPr>
              <a:t>3</a:t>
            </a:r>
            <a:r>
              <a:rPr lang="ar-EG" smtClean="0"/>
              <a:t>1 $</a:t>
            </a:r>
            <a:r>
              <a:rPr lang="en-US" smtClean="0"/>
              <a:t>a</a:t>
            </a:r>
            <a:r>
              <a:rPr lang="ar-EG" smtClean="0"/>
              <a:t> </a:t>
            </a:r>
            <a:r>
              <a:rPr lang="ar-EG" smtClean="0">
                <a:solidFill>
                  <a:srgbClr val="FF0000"/>
                </a:solidFill>
              </a:rPr>
              <a:t>من</a:t>
            </a:r>
            <a:r>
              <a:rPr lang="ar-EG" smtClean="0"/>
              <a:t> عجائب الدنيا السبع</a:t>
            </a:r>
          </a:p>
          <a:p>
            <a:pPr algn="r" rtl="1">
              <a:buFont typeface="Arial" pitchFamily="34" charset="0"/>
              <a:buNone/>
            </a:pPr>
            <a:endParaRPr lang="ar-EG" smtClean="0"/>
          </a:p>
          <a:p>
            <a:pPr algn="r" rtl="1">
              <a:buFont typeface="Arial" pitchFamily="34" charset="0"/>
              <a:buNone/>
            </a:pPr>
            <a:endParaRPr lang="ar-EG" smtClean="0"/>
          </a:p>
          <a:p>
            <a:pPr algn="r" rtl="1">
              <a:buFont typeface="Arial" pitchFamily="34" charset="0"/>
              <a:buNone/>
            </a:pPr>
            <a:endParaRPr lang="ar-EG" smtClean="0"/>
          </a:p>
          <a:p>
            <a:pPr algn="r" rtl="1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276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mtClean="0"/>
              <a:t>العنوان الفرعى 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EG" smtClean="0">
                <a:solidFill>
                  <a:srgbClr val="00B0F0"/>
                </a:solidFill>
              </a:rPr>
              <a:t>المطبوعات فى مصر – دراسة ببليوجرافية – هاشم فرحات </a:t>
            </a:r>
          </a:p>
          <a:p>
            <a:pPr algn="r" rtl="1">
              <a:buFont typeface="Arial" pitchFamily="34" charset="0"/>
              <a:buNone/>
            </a:pPr>
            <a:r>
              <a:rPr lang="ar-EG" smtClean="0"/>
              <a:t>100 1# $</a:t>
            </a:r>
            <a:r>
              <a:rPr lang="en-US" smtClean="0"/>
              <a:t>a</a:t>
            </a:r>
            <a:r>
              <a:rPr lang="ar-EG" smtClean="0"/>
              <a:t> فرحات، هاشم .</a:t>
            </a:r>
          </a:p>
          <a:p>
            <a:pPr algn="r" rtl="1">
              <a:buFont typeface="Arial" pitchFamily="34" charset="0"/>
              <a:buNone/>
            </a:pPr>
            <a:r>
              <a:rPr lang="ar-EG" smtClean="0"/>
              <a:t>245 21 $</a:t>
            </a:r>
            <a:r>
              <a:rPr lang="en-US" smtClean="0"/>
              <a:t>a</a:t>
            </a:r>
            <a:r>
              <a:rPr lang="ar-EG" smtClean="0"/>
              <a:t> المطبوعات فى مصر : $</a:t>
            </a:r>
            <a:r>
              <a:rPr lang="en-US" smtClean="0"/>
              <a:t>b</a:t>
            </a:r>
            <a:r>
              <a:rPr lang="ar-EG" smtClean="0"/>
              <a:t> دراسة ببليوجرافية / $</a:t>
            </a:r>
            <a:r>
              <a:rPr lang="en-US" smtClean="0"/>
              <a:t>c</a:t>
            </a:r>
            <a:r>
              <a:rPr lang="ar-EG" smtClean="0"/>
              <a:t> هاشم فرحات . </a:t>
            </a:r>
          </a:p>
          <a:p>
            <a:pPr algn="r" rtl="1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67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mtClean="0">
                <a:solidFill>
                  <a:srgbClr val="FF0000"/>
                </a:solidFill>
              </a:rPr>
              <a:t>بيان المسؤولية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EG" smtClean="0">
                <a:solidFill>
                  <a:srgbClr val="00B050"/>
                </a:solidFill>
              </a:rPr>
              <a:t>هاشم فرحات . المطبوعات الحكومية</a:t>
            </a:r>
          </a:p>
          <a:p>
            <a:pPr algn="r" rtl="1">
              <a:buFont typeface="Arial" pitchFamily="34" charset="0"/>
              <a:buNone/>
            </a:pPr>
            <a:endParaRPr lang="ar-EG" smtClean="0"/>
          </a:p>
          <a:p>
            <a:pPr algn="r" rtl="1">
              <a:buFont typeface="Arial" pitchFamily="34" charset="0"/>
              <a:buNone/>
            </a:pPr>
            <a:r>
              <a:rPr lang="ar-EG" smtClean="0"/>
              <a:t>100 1# $</a:t>
            </a:r>
            <a:r>
              <a:rPr lang="en-US" smtClean="0"/>
              <a:t>a</a:t>
            </a:r>
            <a:r>
              <a:rPr lang="ar-EG" smtClean="0"/>
              <a:t> فرحات، هاشم .</a:t>
            </a:r>
          </a:p>
          <a:p>
            <a:pPr algn="r" rtl="1">
              <a:buFont typeface="Arial" pitchFamily="34" charset="0"/>
              <a:buNone/>
            </a:pPr>
            <a:r>
              <a:rPr lang="ar-EG" smtClean="0"/>
              <a:t>245 21 $</a:t>
            </a:r>
            <a:r>
              <a:rPr lang="en-US" smtClean="0"/>
              <a:t>a</a:t>
            </a:r>
            <a:r>
              <a:rPr lang="ar-EG" smtClean="0"/>
              <a:t> المطبوعات الحكومية / $</a:t>
            </a:r>
            <a:r>
              <a:rPr lang="en-US" smtClean="0"/>
              <a:t>c</a:t>
            </a:r>
            <a:r>
              <a:rPr lang="ar-EG" smtClean="0"/>
              <a:t> هاشم فرحات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60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buFont typeface="Arial" pitchFamily="34" charset="0"/>
              <a:buNone/>
            </a:pPr>
            <a:r>
              <a:rPr lang="ar-EG" dirty="0" smtClean="0">
                <a:solidFill>
                  <a:srgbClr val="FF0000"/>
                </a:solidFill>
              </a:rPr>
              <a:t>مثال :</a:t>
            </a:r>
          </a:p>
          <a:p>
            <a:pPr algn="just" rtl="1">
              <a:buFont typeface="Arial" pitchFamily="34" charset="0"/>
              <a:buNone/>
            </a:pPr>
            <a:r>
              <a:rPr lang="ar-EG" dirty="0" smtClean="0">
                <a:solidFill>
                  <a:srgbClr val="FF0000"/>
                </a:solidFill>
              </a:rPr>
              <a:t>النشر على الانترنت –أحمد حافظ السيد – الجوانب المالية والاقتصادية – </a:t>
            </a:r>
            <a:r>
              <a:rPr lang="en-US" dirty="0" smtClean="0">
                <a:solidFill>
                  <a:srgbClr val="FF0000"/>
                </a:solidFill>
              </a:rPr>
              <a:t>2367895241</a:t>
            </a:r>
            <a:endParaRPr lang="ar-EG" dirty="0" smtClean="0">
              <a:solidFill>
                <a:srgbClr val="FF0000"/>
              </a:solidFill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673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1127125"/>
            <a:ext cx="8645525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044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Arial" pitchFamily="34" charset="0"/>
              <a:buNone/>
            </a:pPr>
            <a:r>
              <a:rPr lang="en-US" dirty="0" smtClean="0"/>
              <a:t>020</a:t>
            </a:r>
            <a:r>
              <a:rPr lang="ar-EG" dirty="0" smtClean="0"/>
              <a:t> ## $</a:t>
            </a:r>
            <a:r>
              <a:rPr lang="en-US" dirty="0" smtClean="0"/>
              <a:t>a</a:t>
            </a:r>
            <a:r>
              <a:rPr lang="ar-EG" dirty="0" smtClean="0"/>
              <a:t> </a:t>
            </a:r>
            <a:r>
              <a:rPr lang="en-US" dirty="0" smtClean="0"/>
              <a:t>2367895241</a:t>
            </a:r>
          </a:p>
          <a:p>
            <a:pPr algn="r" rtl="1">
              <a:buFont typeface="Arial" pitchFamily="34" charset="0"/>
              <a:buNone/>
            </a:pPr>
            <a:r>
              <a:rPr lang="ar-EG" dirty="0" smtClean="0"/>
              <a:t>100 1# $</a:t>
            </a:r>
            <a:r>
              <a:rPr lang="en-US" dirty="0" smtClean="0"/>
              <a:t>a</a:t>
            </a:r>
            <a:r>
              <a:rPr lang="ar-EG" dirty="0" smtClean="0"/>
              <a:t> السيد، أحمد حافظ .</a:t>
            </a:r>
          </a:p>
          <a:p>
            <a:pPr algn="r" rtl="1">
              <a:buFont typeface="Arial" pitchFamily="34" charset="0"/>
              <a:buNone/>
            </a:pPr>
            <a:r>
              <a:rPr lang="ar-EG" dirty="0" smtClean="0"/>
              <a:t>245 21 $</a:t>
            </a:r>
            <a:r>
              <a:rPr lang="en-US" dirty="0" smtClean="0"/>
              <a:t>a</a:t>
            </a:r>
            <a:r>
              <a:rPr lang="ar-EG" dirty="0" smtClean="0"/>
              <a:t> النشر على الانترنت : $</a:t>
            </a:r>
            <a:r>
              <a:rPr lang="en-US" dirty="0" smtClean="0"/>
              <a:t>b</a:t>
            </a:r>
            <a:r>
              <a:rPr lang="ar-EG" dirty="0" smtClean="0"/>
              <a:t> الجوانب المالية والاقتصادية / $</a:t>
            </a:r>
            <a:r>
              <a:rPr lang="en-US" dirty="0" smtClean="0"/>
              <a:t>c</a:t>
            </a:r>
            <a:r>
              <a:rPr lang="ar-EG" dirty="0" smtClean="0"/>
              <a:t> احمد حافظ السيد .</a:t>
            </a:r>
          </a:p>
          <a:p>
            <a:pPr algn="r" rtl="1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553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الوصف الببليوجرافى المتقدم من خلال الميتاداتا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EG" dirty="0" smtClean="0"/>
              <a:t>الميتاداتا :</a:t>
            </a:r>
          </a:p>
          <a:p>
            <a:pPr marL="0" indent="0" algn="just" rtl="1">
              <a:buNone/>
            </a:pPr>
            <a:r>
              <a:rPr lang="ar-EG" dirty="0" smtClean="0"/>
              <a:t>هى بيانات وصفية تساعد فى وصف مصادر المعلومات الالكترونية الموجودة على الحاسب والانترنت للمساعدة فى تحديد أماكنها وإمكانياتها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3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ar-EG" dirty="0" smtClean="0"/>
              <a:t>حقل 008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914400"/>
            <a:ext cx="853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خصائص الميتاداتا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 smtClean="0"/>
              <a:t>تنشأ داخليا أو خارجيا </a:t>
            </a:r>
          </a:p>
          <a:p>
            <a:pPr algn="r" rtl="1"/>
            <a:r>
              <a:rPr lang="ar-EG" dirty="0" smtClean="0"/>
              <a:t>تنشأ بواسطة الحاسب أو يدويا </a:t>
            </a:r>
          </a:p>
          <a:p>
            <a:pPr algn="r" rtl="1"/>
            <a:r>
              <a:rPr lang="ar-EG" dirty="0" smtClean="0"/>
              <a:t>تنشأ بواسطة متخصصين أو غير متخصصين</a:t>
            </a:r>
          </a:p>
          <a:p>
            <a:pPr algn="r" rtl="1"/>
            <a:r>
              <a:rPr lang="ar-EG" dirty="0" smtClean="0"/>
              <a:t>تعتمد على قالب مثل مارك أو لا تعتمد مثل دبلن كون </a:t>
            </a:r>
          </a:p>
          <a:p>
            <a:pPr algn="r" rtl="1"/>
            <a:r>
              <a:rPr lang="ar-EG" dirty="0" smtClean="0"/>
              <a:t>تطبق على وعاء مفرد أو على مجموعة بالكامل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0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أنواع الميتاداتا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EG" dirty="0" smtClean="0"/>
              <a:t>1- الميتاداتا الوصفية </a:t>
            </a:r>
          </a:p>
          <a:p>
            <a:pPr marL="0" indent="0" algn="r" rtl="1">
              <a:buNone/>
            </a:pPr>
            <a:r>
              <a:rPr lang="ar-EG" dirty="0" smtClean="0"/>
              <a:t>لبيانات التى تصف المصدر مثل اسم المؤلف والعنوان وارقام الصفحات</a:t>
            </a:r>
          </a:p>
          <a:p>
            <a:pPr marL="0" indent="0" algn="r" rtl="1">
              <a:buNone/>
            </a:pPr>
            <a:r>
              <a:rPr lang="ar-EG" dirty="0" smtClean="0"/>
              <a:t>2- الميتاداتا الادارية</a:t>
            </a:r>
          </a:p>
          <a:p>
            <a:pPr marL="0" indent="0" algn="r" rtl="1">
              <a:buNone/>
            </a:pPr>
            <a:r>
              <a:rPr lang="ar-EG" dirty="0" smtClean="0"/>
              <a:t>وتتضمن البيانات التى توضح حجم الملف والبرنامج المناسب لتشغيله وتوضح حقوق الملكية الفكرية وكيفية الوصول للمصدر </a:t>
            </a:r>
          </a:p>
          <a:p>
            <a:pPr marL="0" indent="0" algn="r" rtl="1">
              <a:buNone/>
            </a:pPr>
            <a:r>
              <a:rPr lang="ar-EG" dirty="0" smtClean="0"/>
              <a:t>3- الميتاداتا الادارية:</a:t>
            </a:r>
          </a:p>
          <a:p>
            <a:pPr marL="0" indent="0" algn="r" rtl="1">
              <a:buNone/>
            </a:pPr>
            <a:r>
              <a:rPr lang="ar-EG" dirty="0" smtClean="0"/>
              <a:t>هى البيانات التى تنشأ بطريقة تلقائية بمجرد حفظ الملف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1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438899"/>
            <a:ext cx="3200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/>
              <a:t>تاج </a:t>
            </a:r>
            <a:r>
              <a:rPr lang="ar-EG" sz="3200" b="1" dirty="0" smtClean="0"/>
              <a:t>020</a:t>
            </a:r>
          </a:p>
          <a:p>
            <a:pPr algn="ctr" rtl="1"/>
            <a:r>
              <a:rPr lang="ar-EG" sz="3200" b="1" dirty="0" smtClean="0"/>
              <a:t>الترقيم الدولى الموحد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2267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7620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dirty="0" smtClean="0"/>
              <a:t>مثال 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20574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r" rtl="1">
              <a:buFont typeface="+mj-lt"/>
              <a:buAutoNum type="arabicPeriod"/>
            </a:pPr>
            <a:r>
              <a:rPr lang="ar-EG" dirty="0" smtClean="0">
                <a:solidFill>
                  <a:srgbClr val="FF0000"/>
                </a:solidFill>
              </a:rPr>
              <a:t>1256489321</a:t>
            </a:r>
          </a:p>
          <a:p>
            <a:pPr algn="r" rtl="1">
              <a:buFont typeface="Arial" pitchFamily="34" charset="0"/>
              <a:buNone/>
            </a:pPr>
            <a:r>
              <a:rPr lang="ar-EG" dirty="0" smtClean="0"/>
              <a:t>الحل :</a:t>
            </a:r>
          </a:p>
          <a:p>
            <a:pPr algn="r" rtl="1"/>
            <a:r>
              <a:rPr lang="ar-EG" dirty="0" smtClean="0"/>
              <a:t>020## $</a:t>
            </a:r>
            <a:r>
              <a:rPr lang="en-US" dirty="0" smtClean="0"/>
              <a:t>a</a:t>
            </a:r>
            <a:r>
              <a:rPr lang="ar-EG" dirty="0" smtClean="0"/>
              <a:t> 1256489321</a:t>
            </a:r>
          </a:p>
          <a:p>
            <a:pPr algn="r" rtl="1">
              <a:buFont typeface="Arial" pitchFamily="34" charset="0"/>
              <a:buNone/>
            </a:pPr>
            <a:endParaRPr lang="ar-EG" dirty="0" smtClean="0"/>
          </a:p>
          <a:p>
            <a:pPr marL="514350" indent="-514350" algn="r" rtl="1">
              <a:buFont typeface="Arial" pitchFamily="34" charset="0"/>
              <a:buNone/>
            </a:pPr>
            <a:r>
              <a:rPr lang="ar-EG" dirty="0" smtClean="0">
                <a:solidFill>
                  <a:srgbClr val="FF0000"/>
                </a:solidFill>
              </a:rPr>
              <a:t>2. 1256489321 – </a:t>
            </a:r>
            <a:r>
              <a:rPr lang="en-US" dirty="0" smtClean="0">
                <a:solidFill>
                  <a:srgbClr val="FF0000"/>
                </a:solidFill>
              </a:rPr>
              <a:t>30 </a:t>
            </a:r>
            <a:r>
              <a:rPr lang="ar-EG" dirty="0" smtClean="0">
                <a:solidFill>
                  <a:srgbClr val="FF0000"/>
                </a:solidFill>
              </a:rPr>
              <a:t> جنيها مصريا</a:t>
            </a:r>
          </a:p>
          <a:p>
            <a:pPr marL="514350" indent="-514350" algn="r" rtl="1">
              <a:buFont typeface="Arial" pitchFamily="34" charset="0"/>
              <a:buNone/>
            </a:pPr>
            <a:r>
              <a:rPr lang="ar-EG" dirty="0" smtClean="0"/>
              <a:t>الحل :</a:t>
            </a:r>
          </a:p>
          <a:p>
            <a:pPr marL="514350" indent="-514350" algn="r" rtl="1">
              <a:buFont typeface="Arial" pitchFamily="34" charset="0"/>
              <a:buNone/>
            </a:pPr>
            <a:r>
              <a:rPr lang="ar-EG" dirty="0" smtClean="0"/>
              <a:t>020## $</a:t>
            </a:r>
            <a:r>
              <a:rPr lang="en-US" dirty="0" smtClean="0"/>
              <a:t>a</a:t>
            </a:r>
            <a:r>
              <a:rPr lang="ar-EG" dirty="0" smtClean="0"/>
              <a:t> 1256489321:$</a:t>
            </a:r>
            <a:r>
              <a:rPr lang="en-US" dirty="0" smtClean="0"/>
              <a:t>c</a:t>
            </a:r>
            <a:r>
              <a:rPr lang="ar-EG" dirty="0" smtClean="0"/>
              <a:t> 30 ج. م.</a:t>
            </a:r>
          </a:p>
          <a:p>
            <a:pPr marL="514350" indent="-514350" algn="r" rtl="1">
              <a:buFont typeface="Arial" pitchFamily="34" charset="0"/>
              <a:buNone/>
            </a:pPr>
            <a:endParaRPr lang="ar-EG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5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dirty="0" smtClean="0"/>
              <a:t>تاج 040</a:t>
            </a:r>
          </a:p>
          <a:p>
            <a:pPr rtl="1"/>
            <a:r>
              <a:rPr lang="ar-EG" dirty="0" smtClean="0"/>
              <a:t>مصدر الفهرسة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EG" smtClean="0"/>
              <a:t>مثال </a:t>
            </a:r>
          </a:p>
          <a:p>
            <a:pPr algn="r" rtl="1"/>
            <a:r>
              <a:rPr lang="ar-EG" smtClean="0">
                <a:solidFill>
                  <a:srgbClr val="FF0000"/>
                </a:solidFill>
              </a:rPr>
              <a:t>فهرسة أصلية – تتم لأول مرة </a:t>
            </a:r>
          </a:p>
          <a:p>
            <a:pPr algn="r" rtl="1">
              <a:buFont typeface="Arial" pitchFamily="34" charset="0"/>
              <a:buNone/>
            </a:pPr>
            <a:r>
              <a:rPr lang="ar-EG" smtClean="0"/>
              <a:t>الحل : </a:t>
            </a:r>
          </a:p>
          <a:p>
            <a:pPr algn="r" rtl="1">
              <a:buFont typeface="Arial" pitchFamily="34" charset="0"/>
              <a:buNone/>
            </a:pPr>
            <a:r>
              <a:rPr lang="ar-EG" smtClean="0"/>
              <a:t>040 ## $</a:t>
            </a:r>
            <a:r>
              <a:rPr lang="en-US" smtClean="0"/>
              <a:t>a</a:t>
            </a:r>
            <a:r>
              <a:rPr lang="ar-EG" smtClean="0"/>
              <a:t> </a:t>
            </a:r>
            <a:r>
              <a:rPr lang="en-US" smtClean="0"/>
              <a:t>EG-EULC</a:t>
            </a:r>
            <a:r>
              <a:rPr lang="ar-EG" smtClean="0"/>
              <a:t> $</a:t>
            </a:r>
            <a:r>
              <a:rPr lang="en-US" smtClean="0"/>
              <a:t>C</a:t>
            </a:r>
            <a:r>
              <a:rPr lang="ar-EG" smtClean="0"/>
              <a:t> </a:t>
            </a:r>
            <a:r>
              <a:rPr lang="en-US" smtClean="0"/>
              <a:t>EG-EULC</a:t>
            </a:r>
            <a:endParaRPr lang="ar-EG" smtClean="0"/>
          </a:p>
          <a:p>
            <a:pPr algn="r" rtl="1"/>
            <a:r>
              <a:rPr lang="ar-EG" smtClean="0">
                <a:solidFill>
                  <a:srgbClr val="FF0000"/>
                </a:solidFill>
              </a:rPr>
              <a:t>لو الفهرسة معدلة – استيراد </a:t>
            </a:r>
          </a:p>
          <a:p>
            <a:pPr algn="r" rtl="1">
              <a:buFont typeface="Arial" pitchFamily="34" charset="0"/>
              <a:buNone/>
            </a:pPr>
            <a:r>
              <a:rPr lang="ar-EG" smtClean="0"/>
              <a:t>040 ## $</a:t>
            </a:r>
            <a:r>
              <a:rPr lang="en-US" smtClean="0"/>
              <a:t>a</a:t>
            </a:r>
            <a:r>
              <a:rPr lang="ar-EG" smtClean="0"/>
              <a:t> </a:t>
            </a:r>
            <a:r>
              <a:rPr lang="en-US" smtClean="0"/>
              <a:t>EG-EULC</a:t>
            </a:r>
            <a:r>
              <a:rPr lang="ar-EG" smtClean="0"/>
              <a:t> $</a:t>
            </a:r>
            <a:r>
              <a:rPr lang="en-US" smtClean="0"/>
              <a:t>C</a:t>
            </a:r>
            <a:r>
              <a:rPr lang="ar-EG" smtClean="0"/>
              <a:t> </a:t>
            </a:r>
            <a:r>
              <a:rPr lang="en-US" smtClean="0"/>
              <a:t>EG-EULC</a:t>
            </a:r>
            <a:r>
              <a:rPr lang="ar-EG" smtClean="0"/>
              <a:t> $</a:t>
            </a:r>
            <a:r>
              <a:rPr lang="en-US" smtClean="0"/>
              <a:t>d</a:t>
            </a:r>
            <a:r>
              <a:rPr lang="ar-EG" smtClean="0"/>
              <a:t> </a:t>
            </a:r>
            <a:r>
              <a:rPr lang="en-US" smtClean="0"/>
              <a:t>EG-EULC</a:t>
            </a:r>
            <a:endParaRPr lang="ar-EG" smtClean="0"/>
          </a:p>
          <a:p>
            <a:pPr algn="r" rtl="1">
              <a:buFont typeface="Arial" pitchFamily="34" charset="0"/>
              <a:buNone/>
            </a:pPr>
            <a:endParaRPr lang="ar-EG" smtClean="0"/>
          </a:p>
          <a:p>
            <a:pPr algn="r" rtl="1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52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14" y="381000"/>
            <a:ext cx="82296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06" y="-190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/>
            </a:r>
            <a:br>
              <a:rPr lang="ar-EG" dirty="0" smtClean="0"/>
            </a:br>
            <a:r>
              <a:rPr lang="ar-EG" dirty="0"/>
              <a:t/>
            </a:r>
            <a:br>
              <a:rPr lang="ar-EG" dirty="0"/>
            </a:br>
            <a:r>
              <a:rPr lang="ar-EG" dirty="0" smtClean="0"/>
              <a:t/>
            </a:r>
            <a:br>
              <a:rPr lang="ar-E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 smtClean="0"/>
              <a:t>رقم التصنيف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EG" smtClean="0">
                <a:solidFill>
                  <a:srgbClr val="FF0000"/>
                </a:solidFill>
              </a:rPr>
              <a:t>120 </a:t>
            </a:r>
          </a:p>
          <a:p>
            <a:pPr algn="r" rtl="1"/>
            <a:r>
              <a:rPr lang="ar-EG" smtClean="0"/>
              <a:t>الحل </a:t>
            </a:r>
          </a:p>
          <a:p>
            <a:pPr algn="r" rtl="1">
              <a:buFont typeface="Arial" pitchFamily="34" charset="0"/>
              <a:buNone/>
            </a:pPr>
            <a:r>
              <a:rPr lang="ar-EG" smtClean="0"/>
              <a:t>082 40</a:t>
            </a:r>
            <a:r>
              <a:rPr lang="en-US" smtClean="0"/>
              <a:t>  </a:t>
            </a:r>
            <a:r>
              <a:rPr lang="ar-EG" smtClean="0"/>
              <a:t> $</a:t>
            </a:r>
            <a:r>
              <a:rPr lang="en-US" smtClean="0"/>
              <a:t>2</a:t>
            </a:r>
            <a:r>
              <a:rPr lang="ar-EG" smtClean="0"/>
              <a:t> 21</a:t>
            </a:r>
            <a:r>
              <a:rPr lang="en-US" smtClean="0"/>
              <a:t>  </a:t>
            </a:r>
            <a:r>
              <a:rPr lang="ar-EG" smtClean="0"/>
              <a:t> $</a:t>
            </a:r>
            <a:r>
              <a:rPr lang="en-US" smtClean="0"/>
              <a:t>a</a:t>
            </a:r>
            <a:r>
              <a:rPr lang="ar-EG" smtClean="0"/>
              <a:t> 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54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1"/>
            <a:r>
              <a:rPr lang="ar-EG" sz="5400" dirty="0"/>
              <a:t>تاج </a:t>
            </a:r>
            <a:r>
              <a:rPr lang="ar-EG" sz="5400" dirty="0" smtClean="0"/>
              <a:t>100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ar-EG" sz="5400" dirty="0" smtClean="0"/>
              <a:t>مدخل رئيسى باسم الشخص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82846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295400"/>
            <a:ext cx="8229600" cy="6477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EG" dirty="0" smtClean="0">
                <a:solidFill>
                  <a:srgbClr val="FF0000"/>
                </a:solidFill>
              </a:rPr>
              <a:t>محمد أحمد السيد </a:t>
            </a:r>
          </a:p>
          <a:p>
            <a:pPr algn="r" rtl="1">
              <a:buFont typeface="Arial" pitchFamily="34" charset="0"/>
              <a:buNone/>
            </a:pPr>
            <a:r>
              <a:rPr lang="ar-EG" dirty="0" smtClean="0"/>
              <a:t>100 1# $</a:t>
            </a:r>
            <a:r>
              <a:rPr lang="en-US" dirty="0" smtClean="0"/>
              <a:t>a</a:t>
            </a:r>
            <a:r>
              <a:rPr lang="ar-EG" dirty="0" smtClean="0"/>
              <a:t> السيد، محمد أحمد .</a:t>
            </a:r>
          </a:p>
          <a:p>
            <a:pPr algn="r" rtl="1"/>
            <a:endParaRPr lang="ar-EG" dirty="0" smtClean="0"/>
          </a:p>
          <a:p>
            <a:pPr algn="r" rtl="1"/>
            <a:endParaRPr lang="ar-EG" dirty="0" smtClean="0"/>
          </a:p>
          <a:p>
            <a:pPr algn="r" rtl="1"/>
            <a:endParaRPr lang="ar-EG" dirty="0" smtClean="0"/>
          </a:p>
          <a:p>
            <a:pPr algn="r" rtl="1"/>
            <a:endParaRPr lang="ar-EG" dirty="0" smtClean="0"/>
          </a:p>
          <a:p>
            <a:pPr algn="r" rtl="1"/>
            <a:endParaRPr lang="ar-EG" dirty="0" smtClean="0"/>
          </a:p>
          <a:p>
            <a:pPr algn="r" rtl="1"/>
            <a:r>
              <a:rPr lang="ar-EG" dirty="0" smtClean="0"/>
              <a:t>  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14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6420602</TotalTime>
  <Words>454</Words>
  <Application>Microsoft Office PowerPoint</Application>
  <PresentationFormat>On-screen Show (4:3)</PresentationFormat>
  <Paragraphs>93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وصف ببليوجرافى متقدم </vt:lpstr>
      <vt:lpstr>حقل 008</vt:lpstr>
      <vt:lpstr>PowerPoint Presentation</vt:lpstr>
      <vt:lpstr>PowerPoint Presentation</vt:lpstr>
      <vt:lpstr>PowerPoint Presentation</vt:lpstr>
      <vt:lpstr>   </vt:lpstr>
      <vt:lpstr>PowerPoint Presentation</vt:lpstr>
      <vt:lpstr>تاج 100 مدخل رئيسى باسم الشخص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الوصف الببليوجرافى المتقدم من خلال الميتاداتا </vt:lpstr>
      <vt:lpstr>خصائص الميتاداتا</vt:lpstr>
      <vt:lpstr>أنواع الميتاداتا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الميتاداتا 4</dc:title>
  <dc:creator>HP</dc:creator>
  <cp:lastModifiedBy>hp</cp:lastModifiedBy>
  <cp:revision>96</cp:revision>
  <dcterms:created xsi:type="dcterms:W3CDTF">2018-10-02T17:36:35Z</dcterms:created>
  <dcterms:modified xsi:type="dcterms:W3CDTF">2007-12-31T22:46:40Z</dcterms:modified>
</cp:coreProperties>
</file>